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Light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Light-bold.fntdata"/><Relationship Id="rId22" Type="http://schemas.openxmlformats.org/officeDocument/2006/relationships/font" Target="fonts/MontserratExtraLight-boldItalic.fntdata"/><Relationship Id="rId21" Type="http://schemas.openxmlformats.org/officeDocument/2006/relationships/font" Target="fonts/MontserratExtraLight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Light-regular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f9262ee2f_0_26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f9262ee2f_0_26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f9262ee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f9262ee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102bb86f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102bb86f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34.46.161.71:5173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PIXL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Chirag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Prajwal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Pauline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634800" y="2624375"/>
            <a:ext cx="40041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Social Media for Foodies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Create a Profile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Login and Logout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Posts - Create, </a:t>
            </a:r>
            <a:r>
              <a:rPr lang="en"/>
              <a:t>Update, Delete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Posts - View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Posts - Create Tags for Posts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Posts - Add Media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Recipes - Create, Update, Delete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Recipes - View</a:t>
            </a:r>
            <a:endParaRPr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Montserrat ExtraBold"/>
              <a:buAutoNum type="arabicPeriod"/>
            </a:pPr>
            <a:r>
              <a:rPr b="1" lang="en" sz="1550">
                <a:solidFill>
                  <a:schemeClr val="accent1"/>
                </a:solidFill>
              </a:rPr>
              <a:t>ETL: Batch Insert for Posts</a:t>
            </a:r>
            <a:endParaRPr b="1" sz="1550">
              <a:solidFill>
                <a:schemeClr val="accent1"/>
              </a:solidFill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Like Posts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Remove Like from a Post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See Follower Count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See Following Count 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Recipe Filter by Dietary Restrictions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Posts Filter by Most Liked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*Other</a:t>
            </a:r>
            <a:r>
              <a:rPr b="1" lang="en" sz="1250">
                <a:solidFill>
                  <a:schemeClr val="accent1"/>
                </a:solidFill>
              </a:rPr>
              <a:t>:</a:t>
            </a:r>
            <a:r>
              <a:rPr lang="en"/>
              <a:t> </a:t>
            </a:r>
            <a:r>
              <a:rPr b="1" lang="en" sz="1550">
                <a:solidFill>
                  <a:schemeClr val="accent1"/>
                </a:solidFill>
              </a:rPr>
              <a:t>Notifications</a:t>
            </a:r>
            <a:endParaRPr b="1" sz="155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Reduced Load times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Reloads  </a:t>
            </a:r>
            <a:endParaRPr/>
          </a:p>
        </p:txBody>
      </p:sp>
      <p:cxnSp>
        <p:nvCxnSpPr>
          <p:cNvPr id="168" name="Google Shape;168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68175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REQUIREMENTS SPECIFICATIONS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74" name="Google Shape;174;p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75" name="Google Shape;175;p38"/>
          <p:cNvSpPr txBox="1"/>
          <p:nvPr>
            <p:ph idx="4294967295" type="subTitle"/>
          </p:nvPr>
        </p:nvSpPr>
        <p:spPr>
          <a:xfrm>
            <a:off x="1228345" y="3707257"/>
            <a:ext cx="15183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Backend</a:t>
            </a:r>
            <a:endParaRPr sz="1400">
              <a:solidFill>
                <a:schemeClr val="accent6"/>
              </a:solidFill>
            </a:endParaRPr>
          </a:p>
        </p:txBody>
      </p:sp>
      <p:sp>
        <p:nvSpPr>
          <p:cNvPr id="176" name="Google Shape;176;p38"/>
          <p:cNvSpPr txBox="1"/>
          <p:nvPr>
            <p:ph idx="4294967295" type="title"/>
          </p:nvPr>
        </p:nvSpPr>
        <p:spPr>
          <a:xfrm>
            <a:off x="3279750" y="2158601"/>
            <a:ext cx="25845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6"/>
                </a:solidFill>
              </a:rPr>
              <a:t>48%</a:t>
            </a:r>
            <a:endParaRPr sz="4800">
              <a:solidFill>
                <a:schemeClr val="accent6"/>
              </a:solidFill>
            </a:endParaRPr>
          </a:p>
        </p:txBody>
      </p:sp>
      <p:sp>
        <p:nvSpPr>
          <p:cNvPr id="177" name="Google Shape;177;p38"/>
          <p:cNvSpPr txBox="1"/>
          <p:nvPr>
            <p:ph idx="4294967295" type="subTitle"/>
          </p:nvPr>
        </p:nvSpPr>
        <p:spPr>
          <a:xfrm>
            <a:off x="3662400" y="3005901"/>
            <a:ext cx="18192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Mercury is the smallest planet</a:t>
            </a:r>
            <a:endParaRPr sz="1400">
              <a:solidFill>
                <a:schemeClr val="accent6"/>
              </a:solidFill>
            </a:endParaRPr>
          </a:p>
        </p:txBody>
      </p:sp>
      <p:sp>
        <p:nvSpPr>
          <p:cNvPr id="178" name="Google Shape;178;p38"/>
          <p:cNvSpPr txBox="1"/>
          <p:nvPr>
            <p:ph idx="4294967295" type="body"/>
          </p:nvPr>
        </p:nvSpPr>
        <p:spPr>
          <a:xfrm>
            <a:off x="675475" y="1051550"/>
            <a:ext cx="7944900" cy="31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ontserrat ExtraBold"/>
              <a:buAutoNum type="arabicPeriod"/>
            </a:pPr>
            <a:r>
              <a:rPr lang="en"/>
              <a:t>Add Post to Collection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ontserrat ExtraBold"/>
              <a:buAutoNum type="arabicPeriod"/>
            </a:pPr>
            <a:r>
              <a:rPr lang="en"/>
              <a:t>Follow other Users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ontserrat ExtraBold"/>
              <a:buAutoNum type="arabicPeriod"/>
            </a:pPr>
            <a:r>
              <a:rPr lang="en"/>
              <a:t>Filter Recipes - by Cuisine, Prep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ontserrat ExtraBold"/>
              <a:buAutoNum type="arabicPeriod"/>
            </a:pPr>
            <a:r>
              <a:rPr lang="en"/>
              <a:t>Explore trending recipes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</a:t>
            </a:r>
            <a:endParaRPr/>
          </a:p>
        </p:txBody>
      </p:sp>
      <p:cxnSp>
        <p:nvCxnSpPr>
          <p:cNvPr id="184" name="Google Shape;184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85" name="Google Shape;185;p39"/>
          <p:cNvSpPr txBox="1"/>
          <p:nvPr>
            <p:ph type="title"/>
          </p:nvPr>
        </p:nvSpPr>
        <p:spPr>
          <a:xfrm>
            <a:off x="-3" y="270170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</a:t>
            </a:r>
            <a:endParaRPr/>
          </a:p>
        </p:txBody>
      </p:sp>
      <p:sp>
        <p:nvSpPr>
          <p:cNvPr id="186" name="Google Shape;186;p39"/>
          <p:cNvSpPr txBox="1"/>
          <p:nvPr>
            <p:ph idx="2" type="title"/>
          </p:nvPr>
        </p:nvSpPr>
        <p:spPr>
          <a:xfrm>
            <a:off x="4906428" y="26291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</a:t>
            </a:r>
            <a:endParaRPr/>
          </a:p>
        </p:txBody>
      </p:sp>
      <p:sp>
        <p:nvSpPr>
          <p:cNvPr id="187" name="Google Shape;187;p39"/>
          <p:cNvSpPr txBox="1"/>
          <p:nvPr>
            <p:ph idx="5" type="title"/>
          </p:nvPr>
        </p:nvSpPr>
        <p:spPr>
          <a:xfrm>
            <a:off x="2518384" y="2730513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</a:t>
            </a:r>
            <a:endParaRPr/>
          </a:p>
        </p:txBody>
      </p:sp>
      <p:sp>
        <p:nvSpPr>
          <p:cNvPr id="188" name="Google Shape;188;p39"/>
          <p:cNvSpPr txBox="1"/>
          <p:nvPr>
            <p:ph idx="6" type="subTitle"/>
          </p:nvPr>
        </p:nvSpPr>
        <p:spPr>
          <a:xfrm>
            <a:off x="2518384" y="3415413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Mantine UI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UI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39"/>
          <p:cNvCxnSpPr/>
          <p:nvPr/>
        </p:nvCxnSpPr>
        <p:spPr>
          <a:xfrm>
            <a:off x="897597" y="332262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90" name="Google Shape;190;p39"/>
          <p:cNvCxnSpPr/>
          <p:nvPr/>
        </p:nvCxnSpPr>
        <p:spPr>
          <a:xfrm>
            <a:off x="5804025" y="32500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91" name="Google Shape;191;p39"/>
          <p:cNvCxnSpPr/>
          <p:nvPr/>
        </p:nvCxnSpPr>
        <p:spPr>
          <a:xfrm>
            <a:off x="3415988" y="3351435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92" name="Google Shape;192;p39"/>
          <p:cNvSpPr/>
          <p:nvPr/>
        </p:nvSpPr>
        <p:spPr>
          <a:xfrm>
            <a:off x="310200" y="1089250"/>
            <a:ext cx="1779900" cy="169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9"/>
          <p:cNvSpPr txBox="1"/>
          <p:nvPr>
            <p:ph idx="2" type="title"/>
          </p:nvPr>
        </p:nvSpPr>
        <p:spPr>
          <a:xfrm>
            <a:off x="7077003" y="275575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CLOUD</a:t>
            </a:r>
            <a:endParaRPr/>
          </a:p>
        </p:txBody>
      </p:sp>
      <p:cxnSp>
        <p:nvCxnSpPr>
          <p:cNvPr id="194" name="Google Shape;194;p39"/>
          <p:cNvCxnSpPr/>
          <p:nvPr/>
        </p:nvCxnSpPr>
        <p:spPr>
          <a:xfrm>
            <a:off x="7974600" y="337667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95" name="Google Shape;195;p39"/>
          <p:cNvSpPr txBox="1"/>
          <p:nvPr>
            <p:ph idx="6" type="subTitle"/>
          </p:nvPr>
        </p:nvSpPr>
        <p:spPr>
          <a:xfrm>
            <a:off x="4906434" y="3415413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Hosted on AWS</a:t>
            </a:r>
            <a:endParaRPr/>
          </a:p>
        </p:txBody>
      </p:sp>
      <p:sp>
        <p:nvSpPr>
          <p:cNvPr id="196" name="Google Shape;196;p39"/>
          <p:cNvSpPr txBox="1"/>
          <p:nvPr>
            <p:ph idx="6" type="subTitle"/>
          </p:nvPr>
        </p:nvSpPr>
        <p:spPr>
          <a:xfrm>
            <a:off x="9" y="3446313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Boot</a:t>
            </a:r>
            <a:endParaRPr/>
          </a:p>
        </p:txBody>
      </p:sp>
      <p:pic>
        <p:nvPicPr>
          <p:cNvPr id="197" name="Google Shape;1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50" y="1265018"/>
            <a:ext cx="1448075" cy="144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925" y="1099112"/>
            <a:ext cx="1779900" cy="177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3417" y="903325"/>
            <a:ext cx="2224860" cy="177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1219" y="1140045"/>
            <a:ext cx="1697986" cy="16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DEMO!</a:t>
            </a:r>
            <a:endParaRPr/>
          </a:p>
        </p:txBody>
      </p:sp>
      <p:sp>
        <p:nvSpPr>
          <p:cNvPr id="206" name="Google Shape;206;p40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3"/>
              </a:rPr>
              <a:t>http://34.46.161.71:5173/</a:t>
            </a:r>
            <a:r>
              <a:rPr lang="en"/>
              <a:t>  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type="ctrTitle"/>
          </p:nvPr>
        </p:nvSpPr>
        <p:spPr>
          <a:xfrm>
            <a:off x="4335600" y="1533175"/>
            <a:ext cx="3657300" cy="22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